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2" r:id="rId1"/>
    <p:sldMasterId id="2147483673" r:id="rId2"/>
    <p:sldMasterId id="2147483685" r:id="rId3"/>
    <p:sldMasterId id="2147483696" r:id="rId4"/>
  </p:sldMasterIdLst>
  <p:notesMasterIdLst>
    <p:notesMasterId r:id="rId45"/>
  </p:notesMasterIdLst>
  <p:sldIdLst>
    <p:sldId id="256" r:id="rId5"/>
    <p:sldId id="257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8" r:id="rId14"/>
    <p:sldId id="277" r:id="rId15"/>
    <p:sldId id="279" r:id="rId16"/>
    <p:sldId id="268" r:id="rId17"/>
    <p:sldId id="299" r:id="rId18"/>
    <p:sldId id="280" r:id="rId19"/>
    <p:sldId id="287" r:id="rId20"/>
    <p:sldId id="288" r:id="rId21"/>
    <p:sldId id="289" r:id="rId22"/>
    <p:sldId id="290" r:id="rId23"/>
    <p:sldId id="291" r:id="rId24"/>
    <p:sldId id="294" r:id="rId25"/>
    <p:sldId id="292" r:id="rId26"/>
    <p:sldId id="293" r:id="rId27"/>
    <p:sldId id="295" r:id="rId28"/>
    <p:sldId id="296" r:id="rId29"/>
    <p:sldId id="301" r:id="rId30"/>
    <p:sldId id="302" r:id="rId31"/>
    <p:sldId id="300" r:id="rId32"/>
    <p:sldId id="297" r:id="rId33"/>
    <p:sldId id="298" r:id="rId34"/>
    <p:sldId id="286" r:id="rId35"/>
    <p:sldId id="303" r:id="rId36"/>
    <p:sldId id="304" r:id="rId37"/>
    <p:sldId id="305" r:id="rId38"/>
    <p:sldId id="306" r:id="rId39"/>
    <p:sldId id="307" r:id="rId40"/>
    <p:sldId id="308" r:id="rId41"/>
    <p:sldId id="309" r:id="rId42"/>
    <p:sldId id="310" r:id="rId43"/>
    <p:sldId id="269" r:id="rId44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6" d="100"/>
          <a:sy n="116" d="100"/>
        </p:scale>
        <p:origin x="64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viewProps" Target="viewProps.xml"/><Relationship Id="rId50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sv-S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sv-SE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Shape 111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sv-S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lang="sv-SE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Shape 118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sv-S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lang="sv-SE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808370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Shape 118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sv-S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lang="sv-SE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896798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Shape 118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sv-S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lang="sv-SE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253583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Shape 118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sv-S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lang="sv-SE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Shape 118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sv-S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lang="sv-SE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735395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Shape 118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sv-S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lang="sv-SE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057837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Shape 118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sv-S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lang="sv-SE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667054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Shape 118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sv-S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lang="sv-SE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121220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Shape 118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sv-S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lang="sv-SE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089988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Shape 118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sv-S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lang="sv-SE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534321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Shape 118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sv-S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lang="sv-SE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327821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225801"/>
            <a:ext cx="8229600" cy="1320800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4445001"/>
            <a:ext cx="6400800" cy="1016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rgbClr val="40404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4343400"/>
            <a:ext cx="8229600" cy="0"/>
          </a:xfrm>
          <a:prstGeom prst="line">
            <a:avLst/>
          </a:prstGeom>
          <a:ln>
            <a:solidFill>
              <a:srgbClr val="E648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0" y="-33793"/>
            <a:ext cx="9144000" cy="993913"/>
          </a:xfrm>
          <a:prstGeom prst="rect">
            <a:avLst/>
          </a:prstGeom>
          <a:solidFill>
            <a:srgbClr val="CCCCCC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6526" y="137160"/>
            <a:ext cx="2352675" cy="677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467433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eldias">
    <p:bg>
      <p:bgPr>
        <a:gradFill>
          <a:gsLst>
            <a:gs pos="0">
              <a:schemeClr val="lt1"/>
            </a:gs>
            <a:gs pos="44000">
              <a:schemeClr val="lt1"/>
            </a:gs>
            <a:gs pos="100000">
              <a:srgbClr val="C8C8C8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58018" y="3654151"/>
            <a:ext cx="8229600" cy="157504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rgbClr val="387F98"/>
              </a:buClr>
              <a:buFont typeface="Calibri"/>
              <a:buNone/>
              <a:defRPr sz="4800" b="0" i="0" u="none" strike="noStrike" cap="none">
                <a:solidFill>
                  <a:srgbClr val="387F9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971601" y="5229203"/>
            <a:ext cx="7200799" cy="10801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891" marR="0" lvl="0" indent="-215890" algn="ctr" rtl="0">
              <a:spcBef>
                <a:spcPts val="400"/>
              </a:spcBef>
              <a:buClr>
                <a:srgbClr val="D1282E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D1282E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32" marR="0" lvl="1" indent="-120631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2971" marR="0" lvl="2" indent="-88871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160" marR="0" lvl="3" indent="-114259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349" marR="0" lvl="4" indent="-114249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537" marR="0" lvl="5" indent="-114237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726" marR="0" lvl="6" indent="-114225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8914" marR="0" lvl="7" indent="-114213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103" marR="0" lvl="8" indent="-114203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35440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1834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569"/>
            <a:ext cx="6858000" cy="165523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3D568-C6F6-4953-8C8B-0B250D7F5D42}" type="datetimeFigureOut">
              <a:rPr lang="en-US" smtClean="0"/>
              <a:t>29-May-17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60003-72A9-44E5-9681-045D9605D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7298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3D568-C6F6-4953-8C8B-0B250D7F5D42}" type="datetimeFigureOut">
              <a:rPr lang="en-US" smtClean="0"/>
              <a:t>29-May-17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60003-72A9-44E5-9681-045D9605D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1107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0267"/>
            <a:ext cx="7886700" cy="2853266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8933"/>
            <a:ext cx="7886700" cy="150071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3D568-C6F6-4953-8C8B-0B250D7F5D42}" type="datetimeFigureOut">
              <a:rPr lang="en-US" smtClean="0"/>
              <a:t>29-May-17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60003-72A9-44E5-9681-045D9605D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5918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6685"/>
            <a:ext cx="3867150" cy="434974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6685"/>
            <a:ext cx="3867150" cy="434974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3D568-C6F6-4953-8C8B-0B250D7F5D42}" type="datetimeFigureOut">
              <a:rPr lang="en-US" smtClean="0"/>
              <a:t>29-May-17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60003-72A9-44E5-9681-045D9605D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1017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6185"/>
            <a:ext cx="7886700" cy="1325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40" y="1680634"/>
            <a:ext cx="3868737" cy="8255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40" y="2506134"/>
            <a:ext cx="3868737" cy="3683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0634"/>
            <a:ext cx="3887788" cy="8255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6134"/>
            <a:ext cx="3887788" cy="3683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3D568-C6F6-4953-8C8B-0B250D7F5D42}" type="datetimeFigureOut">
              <a:rPr lang="en-US" smtClean="0"/>
              <a:t>29-May-17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60003-72A9-44E5-9681-045D9605D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2721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3D568-C6F6-4953-8C8B-0B250D7F5D42}" type="datetimeFigureOut">
              <a:rPr lang="en-US" smtClean="0"/>
              <a:t>29-May-17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60003-72A9-44E5-9681-045D9605D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5306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3D568-C6F6-4953-8C8B-0B250D7F5D42}" type="datetimeFigureOut">
              <a:rPr lang="en-US" smtClean="0"/>
              <a:t>29-May-17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60003-72A9-44E5-9681-045D9605D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4745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40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8485"/>
            <a:ext cx="4629150" cy="487256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40" y="2057400"/>
            <a:ext cx="2949575" cy="381211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3D568-C6F6-4953-8C8B-0B250D7F5D42}" type="datetimeFigureOut">
              <a:rPr lang="en-US" smtClean="0"/>
              <a:t>29-May-17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60003-72A9-44E5-9681-045D9605D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9603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40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8485"/>
            <a:ext cx="4629150" cy="487256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40" y="2057400"/>
            <a:ext cx="2949575" cy="381211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3D568-C6F6-4953-8C8B-0B250D7F5D42}" type="datetimeFigureOut">
              <a:rPr lang="en-US" smtClean="0"/>
              <a:t>29-May-17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60003-72A9-44E5-9681-045D9605D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666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0800"/>
            <a:ext cx="8305800" cy="1143000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56301" y="990600"/>
            <a:ext cx="8230501" cy="0"/>
          </a:xfrm>
          <a:prstGeom prst="line">
            <a:avLst/>
          </a:prstGeom>
          <a:ln>
            <a:solidFill>
              <a:srgbClr val="E648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2"/>
          <p:cNvSpPr>
            <a:spLocks noGrp="1"/>
          </p:cNvSpPr>
          <p:nvPr>
            <p:ph idx="1"/>
          </p:nvPr>
        </p:nvSpPr>
        <p:spPr>
          <a:xfrm>
            <a:off x="381000" y="1397000"/>
            <a:ext cx="8305800" cy="47291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260935"/>
      </p:ext>
    </p:extLst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3D568-C6F6-4953-8C8B-0B250D7F5D42}" type="datetimeFigureOut">
              <a:rPr lang="en-US" smtClean="0"/>
              <a:t>29-May-17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60003-72A9-44E5-9681-045D9605D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123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6185"/>
            <a:ext cx="1971675" cy="581024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6185"/>
            <a:ext cx="5762625" cy="581024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3D568-C6F6-4953-8C8B-0B250D7F5D42}" type="datetimeFigureOut">
              <a:rPr lang="en-US" smtClean="0"/>
              <a:t>29-May-17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60003-72A9-44E5-9681-045D9605D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2892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225801"/>
            <a:ext cx="8229600" cy="1320800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4445001"/>
            <a:ext cx="6400800" cy="1016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rgbClr val="40404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4343400"/>
            <a:ext cx="8229600" cy="0"/>
          </a:xfrm>
          <a:prstGeom prst="line">
            <a:avLst/>
          </a:prstGeom>
          <a:ln>
            <a:solidFill>
              <a:srgbClr val="E648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0" y="-33793"/>
            <a:ext cx="9144000" cy="993913"/>
          </a:xfrm>
          <a:prstGeom prst="rect">
            <a:avLst/>
          </a:prstGeom>
          <a:solidFill>
            <a:srgbClr val="CCCCCC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6526" y="137160"/>
            <a:ext cx="2352675" cy="677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297801"/>
      </p:ext>
    </p:extLst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0800"/>
            <a:ext cx="8305800" cy="1143000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56301" y="990600"/>
            <a:ext cx="8230501" cy="0"/>
          </a:xfrm>
          <a:prstGeom prst="line">
            <a:avLst/>
          </a:prstGeom>
          <a:ln>
            <a:solidFill>
              <a:srgbClr val="E648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2"/>
          <p:cNvSpPr>
            <a:spLocks noGrp="1"/>
          </p:cNvSpPr>
          <p:nvPr>
            <p:ph idx="1"/>
          </p:nvPr>
        </p:nvSpPr>
        <p:spPr>
          <a:xfrm>
            <a:off x="381000" y="1397000"/>
            <a:ext cx="8305800" cy="47291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6045848"/>
      </p:ext>
    </p:extLst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Double Stac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4140200"/>
            <a:ext cx="9144000" cy="2133600"/>
          </a:xfrm>
          <a:prstGeom prst="rect">
            <a:avLst/>
          </a:prstGeom>
          <a:solidFill>
            <a:srgbClr val="CC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1" y="50800"/>
            <a:ext cx="8305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56301" y="990600"/>
            <a:ext cx="8230501" cy="0"/>
          </a:xfrm>
          <a:prstGeom prst="line">
            <a:avLst/>
          </a:prstGeom>
          <a:ln>
            <a:solidFill>
              <a:srgbClr val="E648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394319" y="4292600"/>
            <a:ext cx="8292483" cy="18288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>
                <a:solidFill>
                  <a:schemeClr val="bg1">
                    <a:lumMod val="65000"/>
                  </a:schemeClr>
                </a:solidFill>
              </a:defRPr>
            </a:lvl2pPr>
            <a:lvl3pPr>
              <a:defRPr>
                <a:solidFill>
                  <a:schemeClr val="bg1">
                    <a:lumMod val="65000"/>
                  </a:schemeClr>
                </a:solidFill>
              </a:defRPr>
            </a:lvl3pPr>
            <a:lvl4pPr>
              <a:defRPr>
                <a:solidFill>
                  <a:schemeClr val="bg1">
                    <a:lumMod val="65000"/>
                  </a:schemeClr>
                </a:solidFill>
              </a:defRPr>
            </a:lvl4pPr>
            <a:lvl5pPr>
              <a:defRPr>
                <a:solidFill>
                  <a:schemeClr val="bg1">
                    <a:lumMod val="6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idx="1" hasCustomPrompt="1"/>
          </p:nvPr>
        </p:nvSpPr>
        <p:spPr>
          <a:xfrm>
            <a:off x="381003" y="1397000"/>
            <a:ext cx="8305799" cy="26416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364296104"/>
      </p:ext>
    </p:extLst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381000" y="50800"/>
            <a:ext cx="8305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456301" y="990600"/>
            <a:ext cx="8230501" cy="0"/>
          </a:xfrm>
          <a:prstGeom prst="line">
            <a:avLst/>
          </a:prstGeom>
          <a:ln>
            <a:solidFill>
              <a:srgbClr val="E648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372361" y="1386265"/>
            <a:ext cx="4047241" cy="47291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0"/>
          </p:nvPr>
        </p:nvSpPr>
        <p:spPr>
          <a:xfrm>
            <a:off x="4724400" y="1386265"/>
            <a:ext cx="3962400" cy="4739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6566757"/>
      </p:ext>
    </p:extLst>
  </p:cSld>
  <p:clrMapOvr>
    <a:masterClrMapping/>
  </p:clrMapOvr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0800"/>
            <a:ext cx="83820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460657" y="990600"/>
            <a:ext cx="8226145" cy="0"/>
          </a:xfrm>
          <a:prstGeom prst="line">
            <a:avLst/>
          </a:prstGeom>
          <a:ln>
            <a:solidFill>
              <a:srgbClr val="E648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6103267"/>
      </p:ext>
    </p:extLst>
  </p:cSld>
  <p:clrMapOvr>
    <a:masterClrMapping/>
  </p:clrMapOvr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0872290"/>
      </p:ext>
    </p:extLst>
  </p:cSld>
  <p:clrMapOvr>
    <a:masterClrMapping/>
  </p:clrMapOvr>
  <p:hf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9400"/>
            <a:ext cx="3352800" cy="116205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1441454"/>
            <a:ext cx="3352800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idx="1"/>
          </p:nvPr>
        </p:nvSpPr>
        <p:spPr>
          <a:xfrm>
            <a:off x="4038600" y="279401"/>
            <a:ext cx="4648200" cy="58467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742813"/>
      </p:ext>
    </p:extLst>
  </p:cSld>
  <p:clrMapOvr>
    <a:masterClrMapping/>
  </p:clrMapOvr>
  <p:hf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4800600"/>
            <a:ext cx="68580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6800" y="612775"/>
            <a:ext cx="68580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6800" y="5367339"/>
            <a:ext cx="6858000" cy="8048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24297487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Double Stac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4140200"/>
            <a:ext cx="9144000" cy="2133600"/>
          </a:xfrm>
          <a:prstGeom prst="rect">
            <a:avLst/>
          </a:prstGeom>
          <a:solidFill>
            <a:srgbClr val="CC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1" y="50800"/>
            <a:ext cx="8305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56301" y="990600"/>
            <a:ext cx="8230501" cy="0"/>
          </a:xfrm>
          <a:prstGeom prst="line">
            <a:avLst/>
          </a:prstGeom>
          <a:ln>
            <a:solidFill>
              <a:srgbClr val="E648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394319" y="4292600"/>
            <a:ext cx="8292483" cy="18288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>
                <a:solidFill>
                  <a:schemeClr val="bg1">
                    <a:lumMod val="65000"/>
                  </a:schemeClr>
                </a:solidFill>
              </a:defRPr>
            </a:lvl2pPr>
            <a:lvl3pPr>
              <a:defRPr>
                <a:solidFill>
                  <a:schemeClr val="bg1">
                    <a:lumMod val="65000"/>
                  </a:schemeClr>
                </a:solidFill>
              </a:defRPr>
            </a:lvl3pPr>
            <a:lvl4pPr>
              <a:defRPr>
                <a:solidFill>
                  <a:schemeClr val="bg1">
                    <a:lumMod val="65000"/>
                  </a:schemeClr>
                </a:solidFill>
              </a:defRPr>
            </a:lvl4pPr>
            <a:lvl5pPr>
              <a:defRPr>
                <a:solidFill>
                  <a:schemeClr val="bg1">
                    <a:lumMod val="6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idx="1" hasCustomPrompt="1"/>
          </p:nvPr>
        </p:nvSpPr>
        <p:spPr>
          <a:xfrm>
            <a:off x="381003" y="1397000"/>
            <a:ext cx="8305799" cy="26416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548497659"/>
      </p:ext>
    </p:extLst>
  </p:cSld>
  <p:clrMapOvr>
    <a:masterClrMapping/>
  </p:clrMapOvr>
  <p:hf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05409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0404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idx="1"/>
          </p:nvPr>
        </p:nvSpPr>
        <p:spPr>
          <a:xfrm>
            <a:off x="722313" y="3327400"/>
            <a:ext cx="7772400" cy="107949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9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841657" y="4343400"/>
            <a:ext cx="7616545" cy="0"/>
          </a:xfrm>
          <a:prstGeom prst="line">
            <a:avLst/>
          </a:prstGeom>
          <a:ln>
            <a:solidFill>
              <a:srgbClr val="E648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4082156"/>
      </p:ext>
    </p:extLst>
  </p:cSld>
  <p:clrMapOvr>
    <a:masterClrMapping/>
  </p:clrMapOvr>
  <p:hf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og indholdsobjek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rgbClr val="D1282E"/>
              </a:buClr>
              <a:buFont typeface="Calibri"/>
              <a:buNone/>
              <a:defRPr sz="4400" b="0" i="0" u="none" strike="noStrike" cap="none">
                <a:solidFill>
                  <a:srgbClr val="D1282E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891" marR="0" lvl="0" indent="-13969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32" marR="0" lvl="1" indent="-120631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2971" marR="0" lvl="2" indent="-88871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160" marR="0" lvl="3" indent="-114259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349" marR="0" lvl="4" indent="-114249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537" marR="0" lvl="5" indent="-114237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726" marR="0" lvl="6" indent="-114225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8914" marR="0" lvl="7" indent="-114213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103" marR="0" lvl="8" indent="-114203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dt" idx="10"/>
          </p:nvPr>
        </p:nvSpPr>
        <p:spPr>
          <a:xfrm>
            <a:off x="7120038" y="6415423"/>
            <a:ext cx="1008112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ftr" idx="11"/>
          </p:nvPr>
        </p:nvSpPr>
        <p:spPr>
          <a:xfrm>
            <a:off x="2974107" y="6415423"/>
            <a:ext cx="3206452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387F9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8200156" y="6415423"/>
            <a:ext cx="6584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sv-SE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sv-SE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3196194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1834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569"/>
            <a:ext cx="6858000" cy="165523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3D568-C6F6-4953-8C8B-0B250D7F5D42}" type="datetimeFigureOut">
              <a:rPr lang="en-US" smtClean="0"/>
              <a:t>29-May-17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60003-72A9-44E5-9681-045D9605D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5958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3D568-C6F6-4953-8C8B-0B250D7F5D42}" type="datetimeFigureOut">
              <a:rPr lang="en-US" smtClean="0"/>
              <a:t>29-May-17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60003-72A9-44E5-9681-045D9605D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5279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0267"/>
            <a:ext cx="7886700" cy="2853266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8933"/>
            <a:ext cx="7886700" cy="150071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3D568-C6F6-4953-8C8B-0B250D7F5D42}" type="datetimeFigureOut">
              <a:rPr lang="en-US" smtClean="0"/>
              <a:t>29-May-17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60003-72A9-44E5-9681-045D9605D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90720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6685"/>
            <a:ext cx="3867150" cy="434974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6685"/>
            <a:ext cx="3867150" cy="434974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3D568-C6F6-4953-8C8B-0B250D7F5D42}" type="datetimeFigureOut">
              <a:rPr lang="en-US" smtClean="0"/>
              <a:t>29-May-17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60003-72A9-44E5-9681-045D9605D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43859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6185"/>
            <a:ext cx="7886700" cy="1325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40" y="1680634"/>
            <a:ext cx="3868737" cy="8255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40" y="2506134"/>
            <a:ext cx="3868737" cy="3683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0634"/>
            <a:ext cx="3887788" cy="8255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6134"/>
            <a:ext cx="3887788" cy="3683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3D568-C6F6-4953-8C8B-0B250D7F5D42}" type="datetimeFigureOut">
              <a:rPr lang="en-US" smtClean="0"/>
              <a:t>29-May-17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60003-72A9-44E5-9681-045D9605D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50590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3D568-C6F6-4953-8C8B-0B250D7F5D42}" type="datetimeFigureOut">
              <a:rPr lang="en-US" smtClean="0"/>
              <a:t>29-May-17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60003-72A9-44E5-9681-045D9605D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3637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3D568-C6F6-4953-8C8B-0B250D7F5D42}" type="datetimeFigureOut">
              <a:rPr lang="en-US" smtClean="0"/>
              <a:t>29-May-17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60003-72A9-44E5-9681-045D9605D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57167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40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8485"/>
            <a:ext cx="4629150" cy="487256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40" y="2057400"/>
            <a:ext cx="2949575" cy="381211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3D568-C6F6-4953-8C8B-0B250D7F5D42}" type="datetimeFigureOut">
              <a:rPr lang="en-US" smtClean="0"/>
              <a:t>29-May-17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60003-72A9-44E5-9681-045D9605D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702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381000" y="50800"/>
            <a:ext cx="8305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456301" y="990600"/>
            <a:ext cx="8230501" cy="0"/>
          </a:xfrm>
          <a:prstGeom prst="line">
            <a:avLst/>
          </a:prstGeom>
          <a:ln>
            <a:solidFill>
              <a:srgbClr val="E648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372361" y="1386265"/>
            <a:ext cx="4047241" cy="47291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0"/>
          </p:nvPr>
        </p:nvSpPr>
        <p:spPr>
          <a:xfrm>
            <a:off x="4724400" y="1386265"/>
            <a:ext cx="3962400" cy="4739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903849"/>
      </p:ext>
    </p:extLst>
  </p:cSld>
  <p:clrMapOvr>
    <a:masterClrMapping/>
  </p:clrMapOvr>
  <p:hf hdr="0" ft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40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8485"/>
            <a:ext cx="4629150" cy="487256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40" y="2057400"/>
            <a:ext cx="2949575" cy="381211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3D568-C6F6-4953-8C8B-0B250D7F5D42}" type="datetimeFigureOut">
              <a:rPr lang="en-US" smtClean="0"/>
              <a:t>29-May-17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60003-72A9-44E5-9681-045D9605D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83548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3D568-C6F6-4953-8C8B-0B250D7F5D42}" type="datetimeFigureOut">
              <a:rPr lang="en-US" smtClean="0"/>
              <a:t>29-May-17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60003-72A9-44E5-9681-045D9605D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15957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6185"/>
            <a:ext cx="1971675" cy="581024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6185"/>
            <a:ext cx="5762625" cy="581024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3D568-C6F6-4953-8C8B-0B250D7F5D42}" type="datetimeFigureOut">
              <a:rPr lang="en-US" smtClean="0"/>
              <a:t>29-May-17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60003-72A9-44E5-9681-045D9605D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520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0800"/>
            <a:ext cx="83820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460657" y="990600"/>
            <a:ext cx="8226145" cy="0"/>
          </a:xfrm>
          <a:prstGeom prst="line">
            <a:avLst/>
          </a:prstGeom>
          <a:ln>
            <a:solidFill>
              <a:srgbClr val="E648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338325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9330915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9400"/>
            <a:ext cx="3352800" cy="116205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1441454"/>
            <a:ext cx="3352800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idx="1"/>
          </p:nvPr>
        </p:nvSpPr>
        <p:spPr>
          <a:xfrm>
            <a:off x="4038600" y="279401"/>
            <a:ext cx="4648200" cy="58467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4660550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4800600"/>
            <a:ext cx="68580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6800" y="612775"/>
            <a:ext cx="68580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6800" y="5367339"/>
            <a:ext cx="6858000" cy="8048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137655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05409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0404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idx="1"/>
          </p:nvPr>
        </p:nvSpPr>
        <p:spPr>
          <a:xfrm>
            <a:off x="722313" y="3327400"/>
            <a:ext cx="7772400" cy="107949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9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841657" y="4343400"/>
            <a:ext cx="7616545" cy="0"/>
          </a:xfrm>
          <a:prstGeom prst="line">
            <a:avLst/>
          </a:prstGeom>
          <a:ln>
            <a:solidFill>
              <a:srgbClr val="E648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5085058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6273800"/>
            <a:ext cx="9144000" cy="609600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50800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397000"/>
            <a:ext cx="7924800" cy="47291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6418989"/>
            <a:ext cx="3962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Building for the future. Better, faster, everywhere.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6358094"/>
            <a:ext cx="2286000" cy="454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412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E64812"/>
        </a:buClr>
        <a:buSzPct val="85000"/>
        <a:buFont typeface="Wingdings" panose="05000000000000000000" pitchFamily="2" charset="2"/>
        <a:buChar char=""/>
        <a:defRPr lang="en-US" sz="2900" kern="1200" dirty="0" smtClean="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marL="914400" indent="-457200" algn="l" defTabSz="914400" rtl="0" eaLnBrk="1" latinLnBrk="0" hangingPunct="1">
        <a:spcBef>
          <a:spcPct val="20000"/>
        </a:spcBef>
        <a:buClr>
          <a:srgbClr val="E64812"/>
        </a:buClr>
        <a:buFont typeface="Courier New" panose="02070309020205020404" pitchFamily="49" charset="0"/>
        <a:buChar char="o"/>
        <a:defRPr lang="en-US" sz="2900" kern="1200" dirty="0" smtClean="0">
          <a:solidFill>
            <a:srgbClr val="404040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E64812"/>
        </a:buClr>
        <a:buFont typeface="Wingdings 2" panose="05020102010507070707" pitchFamily="18" charset="2"/>
        <a:buChar char=""/>
        <a:defRPr lang="en-US" sz="2400" kern="1200" dirty="0" smtClean="0">
          <a:solidFill>
            <a:srgbClr val="404040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E64812"/>
        </a:buClr>
        <a:buFont typeface="Arial" panose="020B0604020202020204" pitchFamily="34" charset="0"/>
        <a:buChar char="•"/>
        <a:defRPr lang="en-US" sz="2400" kern="1200" dirty="0" smtClean="0">
          <a:solidFill>
            <a:srgbClr val="404040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E64812"/>
        </a:buClr>
        <a:buFont typeface="Wingdings" panose="05000000000000000000" pitchFamily="2" charset="2"/>
        <a:buChar char="§"/>
        <a:defRPr lang="en-US" sz="2000" kern="1200" dirty="0" smtClean="0">
          <a:solidFill>
            <a:srgbClr val="404040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6185"/>
            <a:ext cx="7886700" cy="13250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6685"/>
            <a:ext cx="7886700" cy="43497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2"/>
            <a:ext cx="2057400" cy="3661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F3D568-C6F6-4953-8C8B-0B250D7F5D42}" type="datetimeFigureOut">
              <a:rPr lang="en-US" smtClean="0"/>
              <a:t>29-May-17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2"/>
            <a:ext cx="3086100" cy="3661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2"/>
            <a:ext cx="2057400" cy="3661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860003-72A9-44E5-9681-045D9605D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800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6273800"/>
            <a:ext cx="9144000" cy="609600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50800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397000"/>
            <a:ext cx="7924800" cy="47291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6418989"/>
            <a:ext cx="3962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Building for the future. Better, faster, everywhere.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6358094"/>
            <a:ext cx="2286000" cy="454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76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E64812"/>
        </a:buClr>
        <a:buSzPct val="85000"/>
        <a:buFont typeface="Wingdings" panose="05000000000000000000" pitchFamily="2" charset="2"/>
        <a:buChar char=""/>
        <a:defRPr lang="en-US" sz="2900" kern="1200" dirty="0" smtClean="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marL="914400" indent="-457200" algn="l" defTabSz="914400" rtl="0" eaLnBrk="1" latinLnBrk="0" hangingPunct="1">
        <a:spcBef>
          <a:spcPct val="20000"/>
        </a:spcBef>
        <a:buClr>
          <a:srgbClr val="E64812"/>
        </a:buClr>
        <a:buFont typeface="Courier New" panose="02070309020205020404" pitchFamily="49" charset="0"/>
        <a:buChar char="o"/>
        <a:defRPr lang="en-US" sz="2900" kern="1200" dirty="0" smtClean="0">
          <a:solidFill>
            <a:srgbClr val="404040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E64812"/>
        </a:buClr>
        <a:buFont typeface="Wingdings 2" panose="05020102010507070707" pitchFamily="18" charset="2"/>
        <a:buChar char=""/>
        <a:defRPr lang="en-US" sz="2400" kern="1200" dirty="0" smtClean="0">
          <a:solidFill>
            <a:srgbClr val="404040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E64812"/>
        </a:buClr>
        <a:buFont typeface="Arial" panose="020B0604020202020204" pitchFamily="34" charset="0"/>
        <a:buChar char="•"/>
        <a:defRPr lang="en-US" sz="2400" kern="1200" dirty="0" smtClean="0">
          <a:solidFill>
            <a:srgbClr val="404040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E64812"/>
        </a:buClr>
        <a:buFont typeface="Wingdings" panose="05000000000000000000" pitchFamily="2" charset="2"/>
        <a:buChar char="§"/>
        <a:defRPr lang="en-US" sz="2000" kern="1200" dirty="0" smtClean="0">
          <a:solidFill>
            <a:srgbClr val="404040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6185"/>
            <a:ext cx="7886700" cy="13250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6685"/>
            <a:ext cx="7886700" cy="43497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2"/>
            <a:ext cx="2057400" cy="3661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F3D568-C6F6-4953-8C8B-0B250D7F5D42}" type="datetimeFigureOut">
              <a:rPr lang="en-US" smtClean="0"/>
              <a:t>29-May-17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2"/>
            <a:ext cx="3086100" cy="3661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2"/>
            <a:ext cx="2057400" cy="3661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860003-72A9-44E5-9681-045D9605D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467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3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ataaccess.eu/services/dataflex-cloud-services-831" TargetMode="External"/><Relationship Id="rId1" Type="http://schemas.openxmlformats.org/officeDocument/2006/relationships/slideLayout" Target="../slideLayouts/slideLayout3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styler.dataaccess.eu/" TargetMode="External"/><Relationship Id="rId2" Type="http://schemas.openxmlformats.org/officeDocument/2006/relationships/hyperlink" Target="http://schedulerdemo.dataaccess.eu/" TargetMode="External"/><Relationship Id="rId1" Type="http://schemas.openxmlformats.org/officeDocument/2006/relationships/slideLayout" Target="../slideLayouts/slideLayout31.xml"/><Relationship Id="rId4" Type="http://schemas.openxmlformats.org/officeDocument/2006/relationships/hyperlink" Target="http://froalademo.dataaccess.eu/" TargetMode="Externa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styler.dataaccess.eu/" TargetMode="External"/><Relationship Id="rId2" Type="http://schemas.openxmlformats.org/officeDocument/2006/relationships/hyperlink" Target="http://schedulerdemo.dataaccess.eu/" TargetMode="External"/><Relationship Id="rId1" Type="http://schemas.openxmlformats.org/officeDocument/2006/relationships/slideLayout" Target="../slideLayouts/slideLayout31.xml"/><Relationship Id="rId4" Type="http://schemas.openxmlformats.org/officeDocument/2006/relationships/hyperlink" Target="http://froalademo.dataaccess.eu/" TargetMode="Externa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htmlx.com/" TargetMode="External"/><Relationship Id="rId1" Type="http://schemas.openxmlformats.org/officeDocument/2006/relationships/slideLayout" Target="../slideLayouts/slideLayout3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://styler.dataaccess.eu/" TargetMode="External"/><Relationship Id="rId1" Type="http://schemas.openxmlformats.org/officeDocument/2006/relationships/slideLayout" Target="../slideLayouts/slideLayout3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oala.com/" TargetMode="External"/><Relationship Id="rId1" Type="http://schemas.openxmlformats.org/officeDocument/2006/relationships/slideLayout" Target="../slideLayouts/slideLayout3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1436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76388"/>
            <a:ext cx="9144000" cy="47244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700" y="2590801"/>
            <a:ext cx="6324600" cy="64794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20326" y="3504017"/>
            <a:ext cx="71711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Building for the future. Better, faster, everywhere.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2446394" y="1914678"/>
            <a:ext cx="4251217" cy="307777"/>
            <a:chOff x="2073382" y="1286028"/>
            <a:chExt cx="4251217" cy="313983"/>
          </a:xfrm>
        </p:grpSpPr>
        <p:pic>
          <p:nvPicPr>
            <p:cNvPr id="14" name="Graphic 13" descr="Flip Calendar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2073382" y="1323784"/>
              <a:ext cx="232264" cy="232264"/>
            </a:xfrm>
            <a:prstGeom prst="rect">
              <a:avLst/>
            </a:prstGeom>
          </p:spPr>
        </p:pic>
        <p:pic>
          <p:nvPicPr>
            <p:cNvPr id="15" name="Graphic 14" descr="Marker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4038600" y="1323784"/>
              <a:ext cx="232264" cy="232264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2387509" y="1286028"/>
              <a:ext cx="1371600" cy="3139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pc="1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11 MAY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345800" y="1286028"/>
              <a:ext cx="1978799" cy="3139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pc="1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AMERONGEN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3730578" y="5808374"/>
            <a:ext cx="2000519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err="1">
                <a:solidFill>
                  <a:schemeClr val="bg1"/>
                </a:solidFill>
              </a:rPr>
              <a:t>DataFlex</a:t>
            </a:r>
            <a:endParaRPr lang="en-US" sz="1050" dirty="0">
              <a:solidFill>
                <a:schemeClr val="bg1"/>
              </a:solidFill>
            </a:endParaRPr>
          </a:p>
          <a:p>
            <a:pPr algn="ctr"/>
            <a:r>
              <a:rPr lang="en-US" sz="1050" dirty="0">
                <a:solidFill>
                  <a:schemeClr val="bg1"/>
                </a:solidFill>
              </a:rPr>
              <a:t>The Leading Edge</a:t>
            </a:r>
          </a:p>
          <a:p>
            <a:pPr algn="ctr"/>
            <a:endParaRPr lang="en-US" sz="1050" dirty="0">
              <a:solidFill>
                <a:schemeClr val="bg1"/>
              </a:solidFill>
            </a:endParaRPr>
          </a:p>
          <a:p>
            <a:pPr algn="ctr"/>
            <a:endParaRPr lang="en-US" sz="1050" dirty="0">
              <a:solidFill>
                <a:schemeClr val="bg1"/>
              </a:solidFill>
            </a:endParaRPr>
          </a:p>
          <a:p>
            <a:pPr algn="ctr"/>
            <a:r>
              <a:rPr lang="en-US" sz="1050" dirty="0">
                <a:solidFill>
                  <a:schemeClr val="bg1"/>
                </a:solidFill>
              </a:rPr>
              <a:t>Nick Nikijuluw</a:t>
            </a:r>
            <a:endParaRPr lang="nl-NL" sz="105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13" y="2507331"/>
            <a:ext cx="5064369" cy="3485549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541306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2478" y="846137"/>
            <a:ext cx="6734322" cy="3866129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235424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2556" y="1706757"/>
            <a:ext cx="6055944" cy="3486565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862501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0216" y="2260092"/>
            <a:ext cx="6142630" cy="3449046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953910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3595"/>
            <a:ext cx="8229600" cy="1143000"/>
          </a:xfrm>
        </p:spPr>
        <p:txBody>
          <a:bodyPr/>
          <a:lstStyle/>
          <a:p>
            <a:r>
              <a:rPr lang="en-US" dirty="0"/>
              <a:t>“Leading Edge”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6096" y="2071911"/>
            <a:ext cx="6568003" cy="3582547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796775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3595"/>
            <a:ext cx="8229600" cy="1143000"/>
          </a:xfrm>
        </p:spPr>
        <p:txBody>
          <a:bodyPr/>
          <a:lstStyle/>
          <a:p>
            <a:r>
              <a:rPr lang="en-US" dirty="0"/>
              <a:t>Hoe zit </a:t>
            </a:r>
            <a:r>
              <a:rPr lang="en-US" dirty="0" err="1"/>
              <a:t>dat</a:t>
            </a:r>
            <a:r>
              <a:rPr lang="en-US"/>
              <a:t> met web?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Setup, analyse, updates, onderhoud</a:t>
            </a:r>
          </a:p>
          <a:p>
            <a:r>
              <a:rPr lang="nl-NL" dirty="0"/>
              <a:t>Uitrollen van een </a:t>
            </a:r>
            <a:r>
              <a:rPr lang="nl-NL" dirty="0" err="1"/>
              <a:t>WebApp</a:t>
            </a:r>
            <a:endParaRPr lang="nl-NL" dirty="0"/>
          </a:p>
          <a:p>
            <a:r>
              <a:rPr lang="nl-NL" dirty="0"/>
              <a:t>Grafisch ontwerp</a:t>
            </a:r>
          </a:p>
          <a:p>
            <a:r>
              <a:rPr lang="nl-NL" dirty="0"/>
              <a:t>Geavanceerde </a:t>
            </a:r>
            <a:r>
              <a:rPr lang="nl-NL" dirty="0" err="1"/>
              <a:t>controls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874716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3595"/>
            <a:ext cx="8229600" cy="1143000"/>
          </a:xfrm>
        </p:spPr>
        <p:txBody>
          <a:bodyPr/>
          <a:lstStyle/>
          <a:p>
            <a:r>
              <a:rPr lang="en-US" dirty="0"/>
              <a:t>Setup, </a:t>
            </a:r>
            <a:r>
              <a:rPr lang="en-US" dirty="0" err="1"/>
              <a:t>analyse</a:t>
            </a:r>
            <a:r>
              <a:rPr lang="en-US" dirty="0"/>
              <a:t>, etc.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WebApp</a:t>
            </a:r>
            <a:r>
              <a:rPr lang="en-US" dirty="0"/>
              <a:t> Checker</a:t>
            </a:r>
          </a:p>
          <a:p>
            <a:r>
              <a:rPr lang="en-US" dirty="0"/>
              <a:t>DataFlex Diagnostics Tool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52935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3595"/>
            <a:ext cx="8229600" cy="1143000"/>
          </a:xfrm>
        </p:spPr>
        <p:txBody>
          <a:bodyPr/>
          <a:lstStyle/>
          <a:p>
            <a:r>
              <a:rPr lang="en-US" dirty="0" err="1"/>
              <a:t>Uitrollen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WebApp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 err="1"/>
              <a:t>DataFlex</a:t>
            </a:r>
            <a:r>
              <a:rPr lang="en-US" sz="2800" dirty="0"/>
              <a:t> Cloud</a:t>
            </a:r>
          </a:p>
          <a:p>
            <a:pPr lvl="1"/>
            <a:r>
              <a:rPr lang="en-US" sz="2400" dirty="0"/>
              <a:t>Cloud </a:t>
            </a:r>
            <a:r>
              <a:rPr lang="en-US" sz="2400" dirty="0" err="1"/>
              <a:t>prijzen</a:t>
            </a:r>
            <a:r>
              <a:rPr lang="en-US" sz="2400" dirty="0"/>
              <a:t> </a:t>
            </a:r>
            <a:r>
              <a:rPr lang="en-US" sz="2400" dirty="0" err="1"/>
              <a:t>voor</a:t>
            </a:r>
            <a:r>
              <a:rPr lang="en-US" sz="2400" dirty="0"/>
              <a:t> </a:t>
            </a:r>
            <a:r>
              <a:rPr lang="en-US" sz="2400" dirty="0" err="1"/>
              <a:t>DataFlex</a:t>
            </a:r>
            <a:r>
              <a:rPr lang="en-US" sz="2400" dirty="0"/>
              <a:t> licenses</a:t>
            </a:r>
          </a:p>
          <a:p>
            <a:pPr lvl="1"/>
            <a:r>
              <a:rPr lang="en-US" sz="2400" dirty="0">
                <a:hlinkClick r:id="rId2"/>
              </a:rPr>
              <a:t>Data Access Europe Cloud Services (Managed Hosting)</a:t>
            </a:r>
            <a:endParaRPr lang="en-US" sz="2400" dirty="0"/>
          </a:p>
          <a:p>
            <a:r>
              <a:rPr lang="en-US" sz="2800" dirty="0"/>
              <a:t>One-click-deploy</a:t>
            </a:r>
          </a:p>
          <a:p>
            <a:pPr lvl="1"/>
            <a:r>
              <a:rPr lang="en-US" sz="2400" dirty="0"/>
              <a:t>Research &amp; Development</a:t>
            </a:r>
          </a:p>
          <a:p>
            <a:pPr lvl="1"/>
            <a:r>
              <a:rPr lang="en-US" sz="2400" dirty="0"/>
              <a:t>Single app-slot, versus </a:t>
            </a:r>
            <a:r>
              <a:rPr lang="en-US" sz="2400" dirty="0" err="1"/>
              <a:t>een</a:t>
            </a:r>
            <a:r>
              <a:rPr lang="en-US" sz="2400" dirty="0"/>
              <a:t> VPS</a:t>
            </a:r>
          </a:p>
          <a:p>
            <a:pPr lvl="1"/>
            <a:r>
              <a:rPr lang="en-US" sz="2400" dirty="0" err="1"/>
              <a:t>Kleinere</a:t>
            </a:r>
            <a:r>
              <a:rPr lang="en-US" sz="2400" dirty="0"/>
              <a:t> apps</a:t>
            </a:r>
          </a:p>
          <a:p>
            <a:pPr lvl="1"/>
            <a:r>
              <a:rPr lang="en-US" sz="2400" dirty="0" err="1"/>
              <a:t>Simpel</a:t>
            </a:r>
            <a:r>
              <a:rPr lang="en-US" sz="2400" dirty="0"/>
              <a:t>, </a:t>
            </a:r>
            <a:r>
              <a:rPr lang="en-US" sz="2400" dirty="0" err="1"/>
              <a:t>snel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automatisch</a:t>
            </a:r>
            <a:endParaRPr lang="en-US" sz="2400" dirty="0"/>
          </a:p>
          <a:p>
            <a:pPr lvl="1"/>
            <a:r>
              <a:rPr lang="en-US" sz="2400" dirty="0" err="1"/>
              <a:t>Lage</a:t>
            </a:r>
            <a:r>
              <a:rPr lang="en-US" sz="2400" dirty="0"/>
              <a:t> </a:t>
            </a:r>
            <a:r>
              <a:rPr lang="en-US" sz="2400" dirty="0" err="1"/>
              <a:t>kosten</a:t>
            </a:r>
            <a:endParaRPr lang="en-US" sz="2400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0951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3595"/>
            <a:ext cx="8229600" cy="1143000"/>
          </a:xfrm>
        </p:spPr>
        <p:txBody>
          <a:bodyPr/>
          <a:lstStyle/>
          <a:p>
            <a:r>
              <a:rPr lang="en-US" dirty="0" err="1"/>
              <a:t>Ontwerp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dirty="0" err="1"/>
              <a:t>Grafisch</a:t>
            </a:r>
            <a:r>
              <a:rPr lang="en-US" dirty="0"/>
              <a:t> </a:t>
            </a:r>
            <a:r>
              <a:rPr lang="en-US" dirty="0" err="1"/>
              <a:t>ontwerp</a:t>
            </a:r>
            <a:endParaRPr lang="en-US" dirty="0"/>
          </a:p>
          <a:p>
            <a:pPr lvl="1"/>
            <a:r>
              <a:rPr lang="en-US" dirty="0"/>
              <a:t>Usability</a:t>
            </a:r>
          </a:p>
          <a:p>
            <a:pPr lvl="1"/>
            <a:r>
              <a:rPr lang="en-US" dirty="0"/>
              <a:t>User </a:t>
            </a:r>
            <a:r>
              <a:rPr lang="en-US" dirty="0" err="1"/>
              <a:t>Xperience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4173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3595"/>
            <a:ext cx="8229600" cy="1143000"/>
          </a:xfrm>
        </p:spPr>
        <p:txBody>
          <a:bodyPr/>
          <a:lstStyle/>
          <a:p>
            <a:r>
              <a:rPr lang="en-US" dirty="0" err="1"/>
              <a:t>Ontwerp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3228971"/>
          </a:xfrm>
        </p:spPr>
        <p:txBody>
          <a:bodyPr>
            <a:normAutofit/>
          </a:bodyPr>
          <a:lstStyle/>
          <a:p>
            <a:r>
              <a:rPr lang="en-US" dirty="0" err="1"/>
              <a:t>Onze</a:t>
            </a:r>
            <a:r>
              <a:rPr lang="en-US" dirty="0"/>
              <a:t> test </a:t>
            </a:r>
            <a:r>
              <a:rPr lang="en-US" dirty="0" err="1"/>
              <a:t>omgeving</a:t>
            </a:r>
            <a:r>
              <a:rPr lang="en-US" dirty="0"/>
              <a:t>: </a:t>
            </a:r>
            <a:r>
              <a:rPr lang="en-US" dirty="0" err="1"/>
              <a:t>HelpDeskExpress</a:t>
            </a:r>
            <a:r>
              <a:rPr lang="en-US" dirty="0"/>
              <a:t> 2.0</a:t>
            </a:r>
          </a:p>
          <a:p>
            <a:r>
              <a:rPr lang="en-US" dirty="0" err="1"/>
              <a:t>Bedoeld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desktop</a:t>
            </a:r>
          </a:p>
          <a:p>
            <a:pPr>
              <a:buClr>
                <a:srgbClr val="FF0000"/>
              </a:buClr>
              <a:buFont typeface="Calibri" panose="020F0502020204030204" pitchFamily="34" charset="0"/>
              <a:buChar char="+"/>
            </a:pPr>
            <a:r>
              <a:rPr lang="en-US" dirty="0"/>
              <a:t>Desktop: granularity, real estate, data entry</a:t>
            </a:r>
          </a:p>
          <a:p>
            <a:pPr>
              <a:buClr>
                <a:srgbClr val="FF0000"/>
              </a:buClr>
              <a:buFont typeface="Calibri" panose="020F0502020204030204" pitchFamily="34" charset="0"/>
              <a:buChar char="+"/>
            </a:pPr>
            <a:r>
              <a:rPr lang="en-US" dirty="0" err="1"/>
              <a:t>Mobiel</a:t>
            </a:r>
            <a:r>
              <a:rPr lang="en-US" dirty="0"/>
              <a:t>: </a:t>
            </a:r>
            <a:r>
              <a:rPr lang="en-US" dirty="0" err="1"/>
              <a:t>navigatie</a:t>
            </a:r>
            <a:r>
              <a:rPr lang="en-US" dirty="0"/>
              <a:t>, dashboard, breadcrumb</a:t>
            </a:r>
          </a:p>
          <a:p>
            <a:r>
              <a:rPr lang="en-US" dirty="0"/>
              <a:t>Hybrid?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369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buSzPct val="25000"/>
            </a:pPr>
            <a:r>
              <a:rPr lang="sv-SE" dirty="0"/>
              <a:t>40</a:t>
            </a:r>
            <a:r>
              <a:rPr lang="sv-SE" baseline="30000" dirty="0"/>
              <a:t>+</a:t>
            </a:r>
            <a:r>
              <a:rPr lang="sv-SE" dirty="0"/>
              <a:t> jaar Data Access Worldwide</a:t>
            </a:r>
          </a:p>
        </p:txBody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sv-SE" dirty="0"/>
              <a:t>Unix, CP/M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sv-SE" dirty="0"/>
              <a:t>MS-DOS, IBM PC-DOS, Novell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sv-SE" dirty="0"/>
              <a:t>Microsoft Windows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sv-SE" dirty="0"/>
              <a:t>Web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3595"/>
            <a:ext cx="8229600" cy="1143000"/>
          </a:xfrm>
        </p:spPr>
        <p:txBody>
          <a:bodyPr/>
          <a:lstStyle/>
          <a:p>
            <a:r>
              <a:rPr lang="en-US" dirty="0" err="1"/>
              <a:t>Ontwerp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7596" y="1670041"/>
            <a:ext cx="6763975" cy="4509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469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3595"/>
            <a:ext cx="8229600" cy="1143000"/>
          </a:xfrm>
        </p:spPr>
        <p:txBody>
          <a:bodyPr/>
          <a:lstStyle/>
          <a:p>
            <a:r>
              <a:rPr lang="en-US" dirty="0" err="1"/>
              <a:t>Ontwerp</a:t>
            </a:r>
            <a:r>
              <a:rPr lang="en-US" dirty="0"/>
              <a:t> </a:t>
            </a:r>
            <a:r>
              <a:rPr lang="en-US" dirty="0" err="1"/>
              <a:t>filosofie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57200" y="1600205"/>
            <a:ext cx="8229600" cy="3431142"/>
          </a:xfrm>
        </p:spPr>
        <p:txBody>
          <a:bodyPr/>
          <a:lstStyle/>
          <a:p>
            <a:r>
              <a:rPr lang="en-US" dirty="0"/>
              <a:t>Web UI </a:t>
            </a:r>
            <a:r>
              <a:rPr lang="en-US" dirty="0" err="1"/>
              <a:t>standaarden</a:t>
            </a:r>
            <a:r>
              <a:rPr lang="en-US" dirty="0"/>
              <a:t>?</a:t>
            </a:r>
          </a:p>
          <a:p>
            <a:pPr lvl="1"/>
            <a:r>
              <a:rPr lang="en-US" dirty="0" err="1"/>
              <a:t>Richtlijnen</a:t>
            </a:r>
            <a:r>
              <a:rPr lang="en-US" dirty="0"/>
              <a:t> (Google, Apple, Microsoft)</a:t>
            </a:r>
          </a:p>
          <a:p>
            <a:pPr lvl="1"/>
            <a:r>
              <a:rPr lang="en-US" dirty="0"/>
              <a:t>Trends om in de </a:t>
            </a:r>
            <a:r>
              <a:rPr lang="en-US" dirty="0" err="1"/>
              <a:t>gaten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houden</a:t>
            </a:r>
            <a:r>
              <a:rPr lang="en-US" dirty="0"/>
              <a:t> (elk </a:t>
            </a:r>
            <a:r>
              <a:rPr lang="en-US" dirty="0" err="1"/>
              <a:t>jaar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Best Practices, Do’s &amp; don’ts</a:t>
            </a:r>
          </a:p>
          <a:p>
            <a:r>
              <a:rPr lang="en-US" dirty="0"/>
              <a:t>… </a:t>
            </a:r>
            <a:r>
              <a:rPr lang="en-US" dirty="0" err="1"/>
              <a:t>er</a:t>
            </a:r>
            <a:r>
              <a:rPr lang="en-US" dirty="0"/>
              <a:t> is </a:t>
            </a:r>
            <a:r>
              <a:rPr lang="en-US" dirty="0" err="1"/>
              <a:t>geen</a:t>
            </a:r>
            <a:r>
              <a:rPr lang="en-US" dirty="0"/>
              <a:t> </a:t>
            </a:r>
            <a:r>
              <a:rPr lang="en-US" dirty="0" err="1"/>
              <a:t>standaard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045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3595"/>
            <a:ext cx="8229600" cy="1143000"/>
          </a:xfrm>
        </p:spPr>
        <p:txBody>
          <a:bodyPr/>
          <a:lstStyle/>
          <a:p>
            <a:r>
              <a:rPr lang="en-US" dirty="0" err="1"/>
              <a:t>Verander</a:t>
            </a:r>
            <a:r>
              <a:rPr lang="en-US" dirty="0"/>
              <a:t> </a:t>
            </a:r>
            <a:r>
              <a:rPr lang="en-US" dirty="0" err="1"/>
              <a:t>je</a:t>
            </a:r>
            <a:r>
              <a:rPr lang="en-US" dirty="0"/>
              <a:t> </a:t>
            </a:r>
            <a:r>
              <a:rPr lang="en-US" dirty="0" err="1"/>
              <a:t>ontwerp</a:t>
            </a:r>
            <a:r>
              <a:rPr lang="en-US" dirty="0"/>
              <a:t> </a:t>
            </a:r>
            <a:r>
              <a:rPr lang="en-US" dirty="0" err="1"/>
              <a:t>filosofie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Simpel</a:t>
            </a:r>
            <a:endParaRPr lang="en-US" dirty="0"/>
          </a:p>
          <a:p>
            <a:r>
              <a:rPr lang="en-US" dirty="0" err="1"/>
              <a:t>Minimalistisch</a:t>
            </a:r>
            <a:endParaRPr lang="en-US" dirty="0"/>
          </a:p>
          <a:p>
            <a:r>
              <a:rPr lang="en-US" dirty="0" err="1"/>
              <a:t>Effectief</a:t>
            </a:r>
            <a:r>
              <a:rPr lang="en-US" dirty="0"/>
              <a:t>, </a:t>
            </a:r>
            <a:r>
              <a:rPr lang="en-US" dirty="0" err="1"/>
              <a:t>productief</a:t>
            </a:r>
            <a:endParaRPr lang="en-US" dirty="0"/>
          </a:p>
          <a:p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plezier</a:t>
            </a:r>
            <a:r>
              <a:rPr lang="en-US" dirty="0"/>
              <a:t> om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gebruiken</a:t>
            </a:r>
            <a:endParaRPr lang="en-US" dirty="0"/>
          </a:p>
          <a:p>
            <a:r>
              <a:rPr lang="en-US" strike="dblStrike" dirty="0"/>
              <a:t>RTFM</a:t>
            </a:r>
          </a:p>
        </p:txBody>
      </p:sp>
    </p:spTree>
    <p:extLst>
      <p:ext uri="{BB962C8B-B14F-4D97-AF65-F5344CB8AC3E}">
        <p14:creationId xmlns:p14="http://schemas.microsoft.com/office/powerpoint/2010/main" val="36048205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3595"/>
            <a:ext cx="8229600" cy="1143000"/>
          </a:xfrm>
        </p:spPr>
        <p:txBody>
          <a:bodyPr/>
          <a:lstStyle/>
          <a:p>
            <a:r>
              <a:rPr lang="en-US" dirty="0" err="1"/>
              <a:t>Ontwerp</a:t>
            </a:r>
            <a:r>
              <a:rPr lang="en-US" dirty="0"/>
              <a:t> </a:t>
            </a:r>
            <a:r>
              <a:rPr lang="en-US" dirty="0" err="1"/>
              <a:t>filosofie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err="1"/>
              <a:t>Less</a:t>
            </a:r>
            <a:r>
              <a:rPr lang="nl-NL" dirty="0"/>
              <a:t> is more…</a:t>
            </a:r>
          </a:p>
          <a:p>
            <a:pPr lvl="1"/>
            <a:r>
              <a:rPr lang="nl-NL" dirty="0"/>
              <a:t>Toon </a:t>
            </a:r>
            <a:r>
              <a:rPr lang="nl-NL" u="sng" dirty="0"/>
              <a:t>zo min mogelijk (</a:t>
            </a:r>
            <a:r>
              <a:rPr lang="nl-NL" dirty="0"/>
              <a:t>detail)</a:t>
            </a:r>
          </a:p>
          <a:p>
            <a:pPr lvl="1"/>
            <a:r>
              <a:rPr lang="nl-NL" dirty="0"/>
              <a:t>Toon alleen het </a:t>
            </a:r>
            <a:r>
              <a:rPr lang="nl-NL" u="sng" dirty="0"/>
              <a:t>noodzakelijke</a:t>
            </a:r>
          </a:p>
          <a:p>
            <a:pPr lvl="1"/>
            <a:r>
              <a:rPr lang="nl-NL" dirty="0"/>
              <a:t>Toon meer, wanneer </a:t>
            </a:r>
            <a:r>
              <a:rPr lang="nl-NL" u="sng" dirty="0"/>
              <a:t>nodig</a:t>
            </a:r>
          </a:p>
          <a:p>
            <a:pPr lvl="1"/>
            <a:r>
              <a:rPr lang="nl-NL" dirty="0"/>
              <a:t>Toon op het </a:t>
            </a:r>
            <a:r>
              <a:rPr lang="nl-NL" u="sng" dirty="0"/>
              <a:t>goede moment</a:t>
            </a:r>
          </a:p>
          <a:p>
            <a:pPr lvl="1"/>
            <a:r>
              <a:rPr lang="nl-NL" u="sng" dirty="0"/>
              <a:t>Minimaliseer</a:t>
            </a:r>
            <a:r>
              <a:rPr lang="nl-NL" dirty="0"/>
              <a:t> zoveel mogelijk</a:t>
            </a:r>
          </a:p>
          <a:p>
            <a:pPr lvl="1"/>
            <a:r>
              <a:rPr lang="nl-NL" dirty="0"/>
              <a:t>Laat dingen weg, indien mogelijk</a:t>
            </a:r>
          </a:p>
          <a:p>
            <a:r>
              <a:rPr lang="nl-NL" dirty="0"/>
              <a:t>User Interface is dynamisch, niet statisch</a:t>
            </a:r>
          </a:p>
        </p:txBody>
      </p:sp>
    </p:spTree>
    <p:extLst>
      <p:ext uri="{BB962C8B-B14F-4D97-AF65-F5344CB8AC3E}">
        <p14:creationId xmlns:p14="http://schemas.microsoft.com/office/powerpoint/2010/main" val="3624035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3595"/>
            <a:ext cx="8229600" cy="1143000"/>
          </a:xfrm>
        </p:spPr>
        <p:txBody>
          <a:bodyPr/>
          <a:lstStyle/>
          <a:p>
            <a:r>
              <a:rPr lang="en-US" dirty="0" err="1"/>
              <a:t>Ontwerp</a:t>
            </a:r>
            <a:r>
              <a:rPr lang="en-US" dirty="0"/>
              <a:t> </a:t>
            </a:r>
            <a:r>
              <a:rPr lang="en-US" dirty="0" err="1"/>
              <a:t>filosofie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Visueel ontwerp, Design, is leidend</a:t>
            </a:r>
          </a:p>
          <a:p>
            <a:pPr lvl="1"/>
            <a:r>
              <a:rPr lang="nl-NL" dirty="0"/>
              <a:t>Kosten</a:t>
            </a:r>
          </a:p>
          <a:p>
            <a:pPr lvl="1"/>
            <a:r>
              <a:rPr lang="nl-NL" dirty="0"/>
              <a:t>Tijd</a:t>
            </a:r>
          </a:p>
        </p:txBody>
      </p:sp>
    </p:spTree>
    <p:extLst>
      <p:ext uri="{BB962C8B-B14F-4D97-AF65-F5344CB8AC3E}">
        <p14:creationId xmlns:p14="http://schemas.microsoft.com/office/powerpoint/2010/main" val="8421085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3595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err="1"/>
              <a:t>Ontwerp</a:t>
            </a:r>
            <a:r>
              <a:rPr lang="en-US" dirty="0"/>
              <a:t> </a:t>
            </a:r>
            <a:r>
              <a:rPr lang="en-US" dirty="0" err="1"/>
              <a:t>voorbeelden</a:t>
            </a:r>
            <a:r>
              <a:rPr lang="en-US" dirty="0"/>
              <a:t> HDE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8209" y="1832972"/>
            <a:ext cx="5267581" cy="4060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9554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3595"/>
            <a:ext cx="8229600" cy="1143000"/>
          </a:xfrm>
        </p:spPr>
        <p:txBody>
          <a:bodyPr/>
          <a:lstStyle/>
          <a:p>
            <a:r>
              <a:rPr lang="en-US" dirty="0" err="1"/>
              <a:t>Ontwerp</a:t>
            </a:r>
            <a:r>
              <a:rPr lang="en-US" dirty="0"/>
              <a:t> </a:t>
            </a:r>
            <a:r>
              <a:rPr lang="en-US" dirty="0" err="1"/>
              <a:t>voorbeelden</a:t>
            </a:r>
            <a:r>
              <a:rPr lang="en-US" dirty="0"/>
              <a:t> HDE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080" y="1419225"/>
            <a:ext cx="7101840" cy="4438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74351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3595"/>
            <a:ext cx="8229600" cy="1143000"/>
          </a:xfrm>
        </p:spPr>
        <p:txBody>
          <a:bodyPr/>
          <a:lstStyle/>
          <a:p>
            <a:r>
              <a:rPr lang="en-US" dirty="0" err="1"/>
              <a:t>Ontwerp</a:t>
            </a:r>
            <a:r>
              <a:rPr lang="en-US" dirty="0"/>
              <a:t> </a:t>
            </a:r>
            <a:r>
              <a:rPr lang="en-US" dirty="0" err="1"/>
              <a:t>voorbeelden</a:t>
            </a:r>
            <a:r>
              <a:rPr lang="en-US" dirty="0"/>
              <a:t> HDE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01" y="1413247"/>
            <a:ext cx="7080925" cy="4425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34723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3595"/>
            <a:ext cx="8229600" cy="1143000"/>
          </a:xfrm>
        </p:spPr>
        <p:txBody>
          <a:bodyPr/>
          <a:lstStyle/>
          <a:p>
            <a:r>
              <a:rPr lang="en-US" dirty="0" err="1"/>
              <a:t>Ontwerp</a:t>
            </a:r>
            <a:r>
              <a:rPr lang="en-US" dirty="0"/>
              <a:t> </a:t>
            </a:r>
            <a:r>
              <a:rPr lang="en-US" dirty="0" err="1"/>
              <a:t>voorbeelden</a:t>
            </a:r>
            <a:r>
              <a:rPr lang="en-US" dirty="0"/>
              <a:t> HDE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025" y="1447803"/>
            <a:ext cx="7067550" cy="4417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29959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3595"/>
            <a:ext cx="8229600" cy="1143000"/>
          </a:xfrm>
        </p:spPr>
        <p:txBody>
          <a:bodyPr/>
          <a:lstStyle/>
          <a:p>
            <a:r>
              <a:rPr lang="en-US" dirty="0" err="1"/>
              <a:t>HelpDeskExpress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HDE (under construction)</a:t>
            </a:r>
          </a:p>
          <a:p>
            <a:r>
              <a:rPr lang="en-US" dirty="0"/>
              <a:t>HDE </a:t>
            </a:r>
            <a:r>
              <a:rPr lang="en-US" dirty="0" err="1"/>
              <a:t>RunningTotalList</a:t>
            </a:r>
            <a:endParaRPr lang="en-US" dirty="0"/>
          </a:p>
          <a:p>
            <a:r>
              <a:rPr lang="en-US" dirty="0"/>
              <a:t>Mockups</a:t>
            </a:r>
          </a:p>
        </p:txBody>
      </p:sp>
    </p:spTree>
    <p:extLst>
      <p:ext uri="{BB962C8B-B14F-4D97-AF65-F5344CB8AC3E}">
        <p14:creationId xmlns:p14="http://schemas.microsoft.com/office/powerpoint/2010/main" val="4049861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buSzPct val="25000"/>
            </a:pPr>
            <a:r>
              <a:rPr lang="sv-SE" dirty="0"/>
              <a:t>Windows Applicaties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0708" y="1785494"/>
            <a:ext cx="5376766" cy="426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56387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3595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Geavanceerde</a:t>
            </a:r>
            <a:r>
              <a:rPr lang="en-US" dirty="0"/>
              <a:t> controls &amp; </a:t>
            </a:r>
            <a:r>
              <a:rPr lang="en-US" dirty="0" err="1"/>
              <a:t>technieken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HDE:</a:t>
            </a:r>
          </a:p>
          <a:p>
            <a:pPr lvl="1"/>
            <a:r>
              <a:rPr lang="en-US" dirty="0" err="1"/>
              <a:t>Flexibel</a:t>
            </a:r>
            <a:r>
              <a:rPr lang="en-US" dirty="0"/>
              <a:t> Dashboard</a:t>
            </a:r>
          </a:p>
          <a:p>
            <a:pPr lvl="1"/>
            <a:r>
              <a:rPr lang="en-US" dirty="0" err="1"/>
              <a:t>RunningTotalList</a:t>
            </a:r>
            <a:endParaRPr lang="en-US" dirty="0">
              <a:hlinkClick r:id="rId2"/>
            </a:endParaRPr>
          </a:p>
          <a:p>
            <a:r>
              <a:rPr lang="en-US" dirty="0">
                <a:hlinkClick r:id="rId2"/>
              </a:rPr>
              <a:t>Web scheduler</a:t>
            </a:r>
            <a:r>
              <a:rPr lang="en-US" dirty="0"/>
              <a:t> (DHTMLX)</a:t>
            </a:r>
          </a:p>
          <a:p>
            <a:r>
              <a:rPr lang="en-US" dirty="0">
                <a:hlinkClick r:id="rId3"/>
              </a:rPr>
              <a:t>DataFlex </a:t>
            </a:r>
            <a:r>
              <a:rPr lang="en-US" dirty="0" err="1">
                <a:hlinkClick r:id="rId3"/>
              </a:rPr>
              <a:t>Styler</a:t>
            </a:r>
            <a:endParaRPr lang="en-US" dirty="0"/>
          </a:p>
          <a:p>
            <a:r>
              <a:rPr lang="en-US" dirty="0" err="1">
                <a:hlinkClick r:id="rId4"/>
              </a:rPr>
              <a:t>Froala</a:t>
            </a:r>
            <a:r>
              <a:rPr lang="en-US" dirty="0">
                <a:hlinkClick r:id="rId4"/>
              </a:rPr>
              <a:t> web editor</a:t>
            </a:r>
            <a:endParaRPr lang="en-US" dirty="0"/>
          </a:p>
          <a:p>
            <a:r>
              <a:rPr lang="en-US" dirty="0" err="1"/>
              <a:t>LibXL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041422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3595"/>
            <a:ext cx="8229600" cy="1143000"/>
          </a:xfrm>
        </p:spPr>
        <p:txBody>
          <a:bodyPr/>
          <a:lstStyle/>
          <a:p>
            <a:r>
              <a:rPr lang="en-US" dirty="0"/>
              <a:t>“Extended Workspace”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57200" y="1580954"/>
            <a:ext cx="8229600" cy="4525963"/>
          </a:xfrm>
        </p:spPr>
        <p:txBody>
          <a:bodyPr/>
          <a:lstStyle/>
          <a:p>
            <a:pPr lvl="0"/>
            <a:r>
              <a:rPr lang="en-US" sz="2800" dirty="0" err="1"/>
              <a:t>Meertalig</a:t>
            </a:r>
            <a:endParaRPr lang="en-US" sz="2800" dirty="0"/>
          </a:p>
          <a:p>
            <a:pPr lvl="0"/>
            <a:r>
              <a:rPr lang="en-US" sz="2800" dirty="0" err="1"/>
              <a:t>Geavanceerde</a:t>
            </a:r>
            <a:r>
              <a:rPr lang="en-US" sz="2800" dirty="0"/>
              <a:t> security</a:t>
            </a:r>
          </a:p>
          <a:p>
            <a:pPr lvl="0"/>
            <a:r>
              <a:rPr lang="en-US" sz="2800" dirty="0" err="1"/>
              <a:t>Autorisatie</a:t>
            </a:r>
            <a:r>
              <a:rPr lang="en-US" sz="2800" dirty="0"/>
              <a:t>, </a:t>
            </a:r>
            <a:r>
              <a:rPr lang="en-US" sz="2800" dirty="0" err="1"/>
              <a:t>rechten</a:t>
            </a:r>
            <a:r>
              <a:rPr lang="en-US" sz="2800" dirty="0"/>
              <a:t>/</a:t>
            </a:r>
            <a:r>
              <a:rPr lang="en-US" sz="2800" dirty="0" err="1"/>
              <a:t>rollen</a:t>
            </a:r>
            <a:endParaRPr lang="en-US" sz="2800" dirty="0"/>
          </a:p>
          <a:p>
            <a:pPr lvl="0"/>
            <a:r>
              <a:rPr lang="en-US" sz="2800" dirty="0"/>
              <a:t>Multi-tenancy</a:t>
            </a:r>
          </a:p>
          <a:p>
            <a:pPr lvl="0"/>
            <a:r>
              <a:rPr lang="en-US" sz="2800" dirty="0"/>
              <a:t>Diverse controls </a:t>
            </a:r>
            <a:r>
              <a:rPr lang="en-US" sz="2800" dirty="0" err="1"/>
              <a:t>en</a:t>
            </a:r>
            <a:r>
              <a:rPr lang="en-US" sz="2800" dirty="0"/>
              <a:t> Libraries</a:t>
            </a:r>
          </a:p>
          <a:p>
            <a:pPr lvl="0"/>
            <a:r>
              <a:rPr lang="nl-NL" sz="2800" dirty="0"/>
              <a:t>Email</a:t>
            </a:r>
            <a:endParaRPr lang="en-US" sz="2800" dirty="0"/>
          </a:p>
          <a:p>
            <a:pPr lvl="0"/>
            <a:r>
              <a:rPr lang="nl-NL" sz="2800" dirty="0" err="1"/>
              <a:t>Logging</a:t>
            </a:r>
            <a:endParaRPr lang="en-US" sz="2800" dirty="0"/>
          </a:p>
          <a:p>
            <a:pPr lvl="0"/>
            <a:r>
              <a:rPr lang="nl-NL" sz="2800" dirty="0"/>
              <a:t>SQL functie </a:t>
            </a:r>
            <a:r>
              <a:rPr lang="nl-NL" sz="2800" dirty="0" err="1"/>
              <a:t>executor</a:t>
            </a:r>
            <a:endParaRPr lang="en-US" sz="2800" dirty="0"/>
          </a:p>
          <a:p>
            <a:pPr marL="203201" lv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72749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3595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err="1"/>
              <a:t>Beschikbaar</a:t>
            </a:r>
            <a:r>
              <a:rPr lang="en-US" dirty="0"/>
              <a:t> (December 2016)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Web scheduler</a:t>
            </a:r>
            <a:r>
              <a:rPr lang="en-US" dirty="0"/>
              <a:t> (DHTMLX)</a:t>
            </a:r>
          </a:p>
          <a:p>
            <a:r>
              <a:rPr lang="en-US" dirty="0">
                <a:hlinkClick r:id="rId3"/>
              </a:rPr>
              <a:t>DataFlex </a:t>
            </a:r>
            <a:r>
              <a:rPr lang="en-US" dirty="0" err="1">
                <a:hlinkClick r:id="rId3"/>
              </a:rPr>
              <a:t>Styler</a:t>
            </a:r>
            <a:endParaRPr lang="en-US" dirty="0"/>
          </a:p>
          <a:p>
            <a:r>
              <a:rPr lang="en-US" dirty="0" err="1">
                <a:hlinkClick r:id="rId4"/>
              </a:rPr>
              <a:t>Froala</a:t>
            </a:r>
            <a:r>
              <a:rPr lang="en-US" dirty="0">
                <a:hlinkClick r:id="rId4"/>
              </a:rPr>
              <a:t> web editor</a:t>
            </a:r>
            <a:endParaRPr lang="en-US" dirty="0"/>
          </a:p>
          <a:p>
            <a:r>
              <a:rPr lang="en-US" dirty="0" err="1"/>
              <a:t>LibXL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450870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3595"/>
            <a:ext cx="8229600" cy="1143000"/>
          </a:xfrm>
        </p:spPr>
        <p:txBody>
          <a:bodyPr/>
          <a:lstStyle/>
          <a:p>
            <a:r>
              <a:rPr lang="en-US" dirty="0"/>
              <a:t>Web scheduler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DataFlex Library EUR 750</a:t>
            </a:r>
          </a:p>
          <a:p>
            <a:r>
              <a:rPr lang="en-US" dirty="0">
                <a:hlinkClick r:id="rId2"/>
              </a:rPr>
              <a:t>www.dhtmlx.com</a:t>
            </a:r>
            <a:endParaRPr lang="en-US" dirty="0"/>
          </a:p>
          <a:p>
            <a:r>
              <a:rPr lang="en-US" dirty="0"/>
              <a:t>Pricing from $ 449 to $ 979</a:t>
            </a:r>
          </a:p>
        </p:txBody>
      </p:sp>
    </p:spTree>
    <p:extLst>
      <p:ext uri="{BB962C8B-B14F-4D97-AF65-F5344CB8AC3E}">
        <p14:creationId xmlns:p14="http://schemas.microsoft.com/office/powerpoint/2010/main" val="296895312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3595"/>
            <a:ext cx="8229600" cy="1143000"/>
          </a:xfrm>
        </p:spPr>
        <p:txBody>
          <a:bodyPr/>
          <a:lstStyle/>
          <a:p>
            <a:r>
              <a:rPr lang="en-US" dirty="0"/>
              <a:t>DataFlex </a:t>
            </a:r>
            <a:r>
              <a:rPr lang="en-US" dirty="0" err="1"/>
              <a:t>Styler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Go to </a:t>
            </a:r>
            <a:r>
              <a:rPr lang="en-US" dirty="0">
                <a:hlinkClick r:id="rId2"/>
              </a:rPr>
              <a:t>http://styler.dataaccess.eu</a:t>
            </a:r>
            <a:endParaRPr lang="en-US" dirty="0"/>
          </a:p>
          <a:p>
            <a:r>
              <a:rPr lang="en-US" dirty="0"/>
              <a:t>Cost: Free</a:t>
            </a:r>
          </a:p>
        </p:txBody>
      </p:sp>
    </p:spTree>
    <p:extLst>
      <p:ext uri="{BB962C8B-B14F-4D97-AF65-F5344CB8AC3E}">
        <p14:creationId xmlns:p14="http://schemas.microsoft.com/office/powerpoint/2010/main" val="345576485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3595"/>
            <a:ext cx="8229600" cy="1143000"/>
          </a:xfrm>
        </p:spPr>
        <p:txBody>
          <a:bodyPr/>
          <a:lstStyle/>
          <a:p>
            <a:r>
              <a:rPr lang="en-US" dirty="0" err="1"/>
              <a:t>Froala</a:t>
            </a:r>
            <a:r>
              <a:rPr lang="en-US" dirty="0"/>
              <a:t> web editor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DataFlex Classes, cost: Free</a:t>
            </a:r>
          </a:p>
          <a:p>
            <a:r>
              <a:rPr lang="en-US" dirty="0"/>
              <a:t>Go to </a:t>
            </a:r>
            <a:r>
              <a:rPr lang="en-US" dirty="0">
                <a:hlinkClick r:id="rId2"/>
              </a:rPr>
              <a:t>www.froala.com</a:t>
            </a:r>
            <a:endParaRPr lang="en-US" dirty="0"/>
          </a:p>
          <a:p>
            <a:r>
              <a:rPr lang="en-US" dirty="0"/>
              <a:t>Pricing: $ 99 to $ 799</a:t>
            </a:r>
          </a:p>
        </p:txBody>
      </p:sp>
    </p:spTree>
    <p:extLst>
      <p:ext uri="{BB962C8B-B14F-4D97-AF65-F5344CB8AC3E}">
        <p14:creationId xmlns:p14="http://schemas.microsoft.com/office/powerpoint/2010/main" val="308770223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3595"/>
            <a:ext cx="8229600" cy="1143000"/>
          </a:xfrm>
        </p:spPr>
        <p:txBody>
          <a:bodyPr/>
          <a:lstStyle/>
          <a:p>
            <a:r>
              <a:rPr lang="en-US" dirty="0" err="1"/>
              <a:t>LibXL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DataFlex requires special version</a:t>
            </a:r>
          </a:p>
          <a:p>
            <a:r>
              <a:rPr lang="en-US" dirty="0"/>
              <a:t>Cost: EUR 450</a:t>
            </a:r>
          </a:p>
          <a:p>
            <a:pPr lvl="1"/>
            <a:r>
              <a:rPr lang="en-US" dirty="0" err="1"/>
              <a:t>Inclusief</a:t>
            </a:r>
            <a:r>
              <a:rPr lang="en-US" dirty="0"/>
              <a:t> </a:t>
            </a:r>
            <a:r>
              <a:rPr lang="en-US" dirty="0" err="1"/>
              <a:t>LibXL</a:t>
            </a:r>
            <a:r>
              <a:rPr lang="en-US" dirty="0"/>
              <a:t> </a:t>
            </a:r>
            <a:r>
              <a:rPr lang="en-US" dirty="0" err="1"/>
              <a:t>Licentie</a:t>
            </a:r>
            <a:endParaRPr lang="en-US" dirty="0"/>
          </a:p>
          <a:p>
            <a:pPr lvl="1"/>
            <a:r>
              <a:rPr lang="en-US" dirty="0" err="1"/>
              <a:t>Speciale</a:t>
            </a:r>
            <a:r>
              <a:rPr lang="en-US" dirty="0"/>
              <a:t> </a:t>
            </a:r>
            <a:r>
              <a:rPr lang="en-US" dirty="0" err="1"/>
              <a:t>versie</a:t>
            </a:r>
            <a:r>
              <a:rPr lang="en-US" dirty="0"/>
              <a:t> van </a:t>
            </a:r>
            <a:r>
              <a:rPr lang="en-US" dirty="0" err="1"/>
              <a:t>LibXL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DataFlex</a:t>
            </a:r>
            <a:endParaRPr lang="en-US" dirty="0"/>
          </a:p>
          <a:p>
            <a:pPr lvl="1"/>
            <a:r>
              <a:rPr lang="en-US" dirty="0"/>
              <a:t>Library</a:t>
            </a:r>
          </a:p>
        </p:txBody>
      </p:sp>
    </p:spTree>
    <p:extLst>
      <p:ext uri="{BB962C8B-B14F-4D97-AF65-F5344CB8AC3E}">
        <p14:creationId xmlns:p14="http://schemas.microsoft.com/office/powerpoint/2010/main" val="336378619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Uw</a:t>
            </a:r>
            <a:r>
              <a:rPr lang="en-US" dirty="0"/>
              <a:t> </a:t>
            </a:r>
            <a:r>
              <a:rPr lang="en-US" dirty="0" err="1"/>
              <a:t>toekomst</a:t>
            </a:r>
            <a:r>
              <a:rPr lang="en-US" dirty="0"/>
              <a:t> op het web?</a:t>
            </a:r>
            <a:endParaRPr lang="nl-N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 Windows desktop nog steeds relevant</a:t>
            </a:r>
          </a:p>
          <a:p>
            <a:r>
              <a:rPr lang="en-US" dirty="0" err="1"/>
              <a:t>DataFlex</a:t>
            </a:r>
            <a:r>
              <a:rPr lang="en-US" dirty="0"/>
              <a:t> out-of-the-box</a:t>
            </a:r>
          </a:p>
          <a:p>
            <a:pPr lvl="1"/>
            <a:r>
              <a:rPr lang="en-US" dirty="0"/>
              <a:t>Minder web </a:t>
            </a:r>
            <a:r>
              <a:rPr lang="en-US" dirty="0" err="1"/>
              <a:t>kennis</a:t>
            </a:r>
            <a:r>
              <a:rPr lang="en-US" dirty="0"/>
              <a:t> </a:t>
            </a:r>
            <a:r>
              <a:rPr lang="en-US" dirty="0" err="1"/>
              <a:t>nodig</a:t>
            </a:r>
            <a:endParaRPr lang="en-US" dirty="0"/>
          </a:p>
          <a:p>
            <a:pPr lvl="1"/>
            <a:r>
              <a:rPr lang="en-US" dirty="0" err="1"/>
              <a:t>Zeer</a:t>
            </a:r>
            <a:r>
              <a:rPr lang="en-US" dirty="0"/>
              <a:t> </a:t>
            </a:r>
            <a:r>
              <a:rPr lang="en-US" dirty="0" err="1"/>
              <a:t>productief</a:t>
            </a:r>
            <a:endParaRPr lang="en-US" dirty="0"/>
          </a:p>
          <a:p>
            <a:r>
              <a:rPr lang="en-US" dirty="0" err="1"/>
              <a:t>DataFlex</a:t>
            </a:r>
            <a:r>
              <a:rPr lang="en-US" dirty="0"/>
              <a:t> enhanced</a:t>
            </a:r>
          </a:p>
          <a:p>
            <a:pPr lvl="1"/>
            <a:r>
              <a:rPr lang="en-US" dirty="0" err="1"/>
              <a:t>Bouw</a:t>
            </a:r>
            <a:r>
              <a:rPr lang="en-US" dirty="0"/>
              <a:t> </a:t>
            </a:r>
            <a:r>
              <a:rPr lang="en-US" dirty="0" err="1"/>
              <a:t>je</a:t>
            </a:r>
            <a:r>
              <a:rPr lang="en-US" dirty="0"/>
              <a:t> eigen “framework”</a:t>
            </a:r>
          </a:p>
          <a:p>
            <a:pPr lvl="1"/>
            <a:r>
              <a:rPr lang="en-US" dirty="0" err="1"/>
              <a:t>Wiel</a:t>
            </a:r>
            <a:r>
              <a:rPr lang="en-US" dirty="0"/>
              <a:t> maar 1 </a:t>
            </a:r>
            <a:r>
              <a:rPr lang="en-US" dirty="0" err="1"/>
              <a:t>keer</a:t>
            </a:r>
            <a:r>
              <a:rPr lang="en-US" dirty="0"/>
              <a:t> </a:t>
            </a:r>
            <a:r>
              <a:rPr lang="en-US" dirty="0" err="1"/>
              <a:t>uitvinden</a:t>
            </a:r>
            <a:r>
              <a:rPr lang="en-US" dirty="0"/>
              <a:t>, re-use</a:t>
            </a:r>
          </a:p>
          <a:p>
            <a:pPr marL="203201" indent="0">
              <a:buNone/>
            </a:pPr>
            <a:endParaRPr lang="en-US" dirty="0"/>
          </a:p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sv-SE" sz="1200" b="0" i="0" u="none" strike="noStrike" cap="none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37</a:t>
            </a:fld>
            <a:endParaRPr lang="sv-SE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8029425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Drive-in, Team-up Sessions</a:t>
            </a:r>
            <a:endParaRPr lang="nl-N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/>
              <a:t>Uitnodiging</a:t>
            </a:r>
            <a:endParaRPr lang="en-US" dirty="0"/>
          </a:p>
          <a:p>
            <a:pPr lvl="1"/>
            <a:r>
              <a:rPr lang="en-US" dirty="0" err="1"/>
              <a:t>Kom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Hengelo</a:t>
            </a:r>
          </a:p>
          <a:p>
            <a:pPr lvl="1"/>
            <a:r>
              <a:rPr lang="en-US" dirty="0" err="1"/>
              <a:t>Ontmoet</a:t>
            </a:r>
            <a:r>
              <a:rPr lang="en-US" dirty="0"/>
              <a:t> diverse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uit</a:t>
            </a:r>
            <a:r>
              <a:rPr lang="en-US" dirty="0"/>
              <a:t> het team</a:t>
            </a:r>
          </a:p>
          <a:p>
            <a:pPr lvl="1"/>
            <a:r>
              <a:rPr lang="en-US" dirty="0" err="1"/>
              <a:t>Praat</a:t>
            </a:r>
            <a:r>
              <a:rPr lang="en-US" dirty="0"/>
              <a:t> over </a:t>
            </a:r>
          </a:p>
          <a:p>
            <a:pPr lvl="2"/>
            <a:r>
              <a:rPr lang="en-US" dirty="0" err="1"/>
              <a:t>Programmeren</a:t>
            </a:r>
            <a:endParaRPr lang="en-US" dirty="0"/>
          </a:p>
          <a:p>
            <a:pPr lvl="2"/>
            <a:r>
              <a:rPr lang="en-US" dirty="0"/>
              <a:t>UI/UX, controls</a:t>
            </a:r>
          </a:p>
          <a:p>
            <a:pPr lvl="2"/>
            <a:r>
              <a:rPr lang="en-US" dirty="0"/>
              <a:t>Graphic Design</a:t>
            </a:r>
          </a:p>
          <a:p>
            <a:pPr lvl="2"/>
            <a:r>
              <a:rPr lang="en-US" dirty="0"/>
              <a:t>Video </a:t>
            </a:r>
            <a:r>
              <a:rPr lang="en-US" dirty="0" err="1"/>
              <a:t>producties</a:t>
            </a:r>
            <a:endParaRPr lang="en-US" dirty="0"/>
          </a:p>
          <a:p>
            <a:pPr lvl="2"/>
            <a:r>
              <a:rPr lang="en-US" dirty="0"/>
              <a:t>Web design</a:t>
            </a:r>
          </a:p>
          <a:p>
            <a:pPr lvl="1"/>
            <a:r>
              <a:rPr lang="en-US" dirty="0"/>
              <a:t>Gratis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vrijblijvend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sv-SE" sz="1200" b="0" i="0" u="none" strike="noStrike" cap="none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38</a:t>
            </a:fld>
            <a:endParaRPr lang="sv-SE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1545819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Vragen</a:t>
            </a:r>
            <a:r>
              <a:rPr lang="en-US" dirty="0"/>
              <a:t>?</a:t>
            </a:r>
            <a:endParaRPr lang="nl-N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sv-SE" sz="1200" b="0" i="0" u="none" strike="noStrike" cap="none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39</a:t>
            </a:fld>
            <a:endParaRPr lang="sv-SE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14916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buSzPct val="25000"/>
            </a:pPr>
            <a:r>
              <a:rPr lang="sv-SE" dirty="0"/>
              <a:t>Web </a:t>
            </a:r>
            <a:r>
              <a:rPr lang="sv-SE" dirty="0" err="1"/>
              <a:t>Framework</a:t>
            </a:r>
            <a:r>
              <a:rPr lang="sv-SE" dirty="0"/>
              <a:t> – Desktop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440" y="1567370"/>
            <a:ext cx="5043120" cy="4147995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4823314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8584" y="279510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Thank You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sz="2400" dirty="0"/>
              <a:t>see you at</a:t>
            </a:r>
            <a:br>
              <a:rPr lang="en-US" sz="2400" dirty="0"/>
            </a:br>
            <a:r>
              <a:rPr lang="en-US" sz="2400" dirty="0"/>
              <a:t>The Leading Edge!</a:t>
            </a:r>
          </a:p>
        </p:txBody>
      </p:sp>
    </p:spTree>
    <p:extLst>
      <p:ext uri="{BB962C8B-B14F-4D97-AF65-F5344CB8AC3E}">
        <p14:creationId xmlns:p14="http://schemas.microsoft.com/office/powerpoint/2010/main" val="27879791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buSzPct val="25000"/>
            </a:pPr>
            <a:r>
              <a:rPr lang="sv-SE" dirty="0"/>
              <a:t>Web framework - Mobiel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9024" y="1586719"/>
            <a:ext cx="4245952" cy="4354823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152783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buSzPct val="25000"/>
            </a:pPr>
            <a:r>
              <a:rPr lang="sv-SE" dirty="0"/>
              <a:t>En nu?</a:t>
            </a:r>
          </a:p>
        </p:txBody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lvl="0" indent="0">
              <a:buNone/>
            </a:pPr>
            <a:r>
              <a:rPr lang="sv-SE" sz="2800" dirty="0"/>
              <a:t>Laten we nog eens naar Windows ontwikkelingen kijken</a:t>
            </a:r>
          </a:p>
          <a:p>
            <a:pPr marL="0" lvl="0" indent="0">
              <a:buNone/>
            </a:pP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5124257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buSzPct val="25000"/>
            </a:pPr>
            <a:r>
              <a:rPr lang="sv-SE" dirty="0"/>
              <a:t>Wat deden we in Windows?</a:t>
            </a:r>
          </a:p>
        </p:txBody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457200" y="1600204"/>
            <a:ext cx="8229600" cy="331952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Login, </a:t>
            </a:r>
            <a:r>
              <a:rPr lang="en-US" dirty="0" err="1"/>
              <a:t>autorisatie</a:t>
            </a:r>
            <a:endParaRPr lang="en-US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err="1"/>
              <a:t>Installatie</a:t>
            </a:r>
            <a:r>
              <a:rPr lang="en-US" dirty="0"/>
              <a:t>, setup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uitrollen</a:t>
            </a:r>
            <a:endParaRPr lang="en-US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err="1"/>
              <a:t>Componenten</a:t>
            </a:r>
            <a:r>
              <a:rPr lang="en-US" dirty="0"/>
              <a:t> van </a:t>
            </a:r>
            <a:r>
              <a:rPr lang="en-US" dirty="0" err="1"/>
              <a:t>derden</a:t>
            </a:r>
            <a:endParaRPr lang="en-US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err="1"/>
              <a:t>Afdrukken</a:t>
            </a:r>
            <a:r>
              <a:rPr lang="en-US" dirty="0"/>
              <a:t>, </a:t>
            </a:r>
            <a:r>
              <a:rPr lang="en-US" dirty="0" err="1"/>
              <a:t>instellingen</a:t>
            </a:r>
            <a:r>
              <a:rPr lang="en-US" dirty="0"/>
              <a:t>, </a:t>
            </a:r>
            <a:r>
              <a:rPr lang="en-US" dirty="0" err="1"/>
              <a:t>plaatjes</a:t>
            </a:r>
            <a:r>
              <a:rPr lang="en-US" dirty="0"/>
              <a:t>, toolbars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Logo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vormgeving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2042246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buSzPct val="25000"/>
            </a:pPr>
            <a:r>
              <a:rPr lang="sv-SE" dirty="0"/>
              <a:t>Voorbeelden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425819"/>
            <a:ext cx="4830818" cy="3573311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555589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6359" y="846137"/>
            <a:ext cx="5110441" cy="4291159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547091137"/>
      </p:ext>
    </p:extLst>
  </p:cSld>
  <p:clrMapOvr>
    <a:masterClrMapping/>
  </p:clrMapOvr>
</p:sld>
</file>

<file path=ppt/theme/theme1.xml><?xml version="1.0" encoding="utf-8"?>
<a:theme xmlns:a="http://schemas.openxmlformats.org/drawingml/2006/main" name="Synergy2015_PP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ynergy2017_Template_16x10.potx" id="{D0B7B8D5-5945-47EE-9BAE-BA51DD691B21}" vid="{DD77CD1B-A40F-43E0-8D71-6992A062CA74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ynergy2017_Template_16x10.potx" id="{D0B7B8D5-5945-47EE-9BAE-BA51DD691B21}" vid="{F040830E-D925-49FF-8E58-A61DE8260459}"/>
    </a:ext>
  </a:extLst>
</a:theme>
</file>

<file path=ppt/theme/theme3.xml><?xml version="1.0" encoding="utf-8"?>
<a:theme xmlns:a="http://schemas.openxmlformats.org/drawingml/2006/main" name="1_Synergy2015_PP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ynergy2017_Template_16x10.potx" id="{D0B7B8D5-5945-47EE-9BAE-BA51DD691B21}" vid="{DD77CD1B-A40F-43E0-8D71-6992A062CA74}"/>
    </a:ext>
  </a:extLst>
</a:theme>
</file>

<file path=ppt/theme/theme4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ynergy2017_Template_16x10.potx" id="{D0B7B8D5-5945-47EE-9BAE-BA51DD691B21}" vid="{F040830E-D925-49FF-8E58-A61DE8260459}"/>
    </a:ext>
  </a:extLst>
</a:theme>
</file>

<file path=ppt/theme/theme5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1054</TotalTime>
  <Words>543</Words>
  <Application>Microsoft Office PowerPoint</Application>
  <PresentationFormat>On-screen Show (4:3)</PresentationFormat>
  <Paragraphs>163</Paragraphs>
  <Slides>40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40</vt:i4>
      </vt:variant>
    </vt:vector>
  </HeadingPairs>
  <TitlesOfParts>
    <vt:vector size="52" baseType="lpstr">
      <vt:lpstr>Arial</vt:lpstr>
      <vt:lpstr>Calibri</vt:lpstr>
      <vt:lpstr>Calibri Light</vt:lpstr>
      <vt:lpstr>Courier New</vt:lpstr>
      <vt:lpstr>Open Sans</vt:lpstr>
      <vt:lpstr>Tahoma</vt:lpstr>
      <vt:lpstr>Wingdings</vt:lpstr>
      <vt:lpstr>Wingdings 2</vt:lpstr>
      <vt:lpstr>Synergy2015_PPtemplate</vt:lpstr>
      <vt:lpstr>Custom Design</vt:lpstr>
      <vt:lpstr>1_Synergy2015_PPtemplate</vt:lpstr>
      <vt:lpstr>1_Custom Design</vt:lpstr>
      <vt:lpstr>PowerPoint Presentation</vt:lpstr>
      <vt:lpstr>40+ jaar Data Access Worldwide</vt:lpstr>
      <vt:lpstr>Windows Applicaties</vt:lpstr>
      <vt:lpstr>Web Framework – Desktop</vt:lpstr>
      <vt:lpstr>Web framework - Mobiel</vt:lpstr>
      <vt:lpstr>En nu?</vt:lpstr>
      <vt:lpstr>Wat deden we in Windows?</vt:lpstr>
      <vt:lpstr>Voorbeelden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“Leading Edge”</vt:lpstr>
      <vt:lpstr>Hoe zit dat met web?</vt:lpstr>
      <vt:lpstr>Setup, analyse, etc.</vt:lpstr>
      <vt:lpstr>Uitrollen van een WebApp</vt:lpstr>
      <vt:lpstr>Ontwerp</vt:lpstr>
      <vt:lpstr>Ontwerp</vt:lpstr>
      <vt:lpstr>Ontwerp</vt:lpstr>
      <vt:lpstr>Ontwerp filosofie</vt:lpstr>
      <vt:lpstr>Verander je ontwerp filosofie</vt:lpstr>
      <vt:lpstr>Ontwerp filosofie</vt:lpstr>
      <vt:lpstr>Ontwerp filosofie</vt:lpstr>
      <vt:lpstr>Ontwerp voorbeelden HDE</vt:lpstr>
      <vt:lpstr>Ontwerp voorbeelden HDE</vt:lpstr>
      <vt:lpstr>Ontwerp voorbeelden HDE</vt:lpstr>
      <vt:lpstr>Ontwerp voorbeelden HDE</vt:lpstr>
      <vt:lpstr>HelpDeskExpress</vt:lpstr>
      <vt:lpstr>Geavanceerde controls &amp; technieken</vt:lpstr>
      <vt:lpstr>“Extended Workspace”</vt:lpstr>
      <vt:lpstr>Beschikbaar (December 2016)</vt:lpstr>
      <vt:lpstr>Web scheduler</vt:lpstr>
      <vt:lpstr>DataFlex Styler</vt:lpstr>
      <vt:lpstr>Froala web editor</vt:lpstr>
      <vt:lpstr>LibXL</vt:lpstr>
      <vt:lpstr>Uw toekomst op het web?</vt:lpstr>
      <vt:lpstr>Drive-in, Team-up Sessions</vt:lpstr>
      <vt:lpstr>Vragen?</vt:lpstr>
      <vt:lpstr>Thank You   see you at The Leading Edge!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Database Update Framework</dc:title>
  <dc:creator>Charlotte Brøgger Grønvold</dc:creator>
  <cp:lastModifiedBy>Nick</cp:lastModifiedBy>
  <cp:revision>75</cp:revision>
  <dcterms:modified xsi:type="dcterms:W3CDTF">2017-05-29T08:43:30Z</dcterms:modified>
</cp:coreProperties>
</file>